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76" r:id="rId5"/>
    <p:sldId id="2147481894" r:id="rId6"/>
    <p:sldId id="294" r:id="rId7"/>
    <p:sldId id="2147481892" r:id="rId8"/>
    <p:sldId id="2147481893" r:id="rId9"/>
    <p:sldId id="293" r:id="rId10"/>
    <p:sldId id="299" r:id="rId11"/>
    <p:sldId id="2147481897" r:id="rId12"/>
    <p:sldId id="290" r:id="rId13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9673" autoAdjust="0"/>
  </p:normalViewPr>
  <p:slideViewPr>
    <p:cSldViewPr>
      <p:cViewPr varScale="1">
        <p:scale>
          <a:sx n="57" d="100"/>
          <a:sy n="57" d="100"/>
        </p:scale>
        <p:origin x="1267" y="77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-1793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01S02LGFS01\Profile\5810\Desktop\&#12304;&#12479;&#12452;&#12488;&#12523;&#12354;&#12426;&#12305;&#35201;&#20171;&#35703;&#35469;&#23450;&#12487;&#12540;&#12479;_2021&#12288;&#23431;&#27941;&#26408;&#12426;&#12456;&#12452;&#12502;&#12523;&#12513;&#12531;&#12488;&#20998;&#26512;&#29992;%20(&#26032;&#35215;&#30003;&#35531;&#32773;&#20998;&#26512;&#65289;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13E-4591-837A-958EC7FCED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13E-4591-837A-958EC7FCED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13E-4591-837A-958EC7FCED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13E-4591-837A-958EC7FCED2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13E-4591-837A-958EC7FCED2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13E-4591-837A-958EC7FCED2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13E-4591-837A-958EC7FCED2C}"/>
              </c:ext>
            </c:extLst>
          </c:dPt>
          <c:dLbls>
            <c:dLbl>
              <c:idx val="4"/>
              <c:layout>
                <c:manualLayout>
                  <c:x val="2.4012401180367106E-2"/>
                  <c:y val="6.85949812725863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05172498877641"/>
                      <c:h val="0.225855777928042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13E-4591-837A-958EC7FCED2C}"/>
                </c:ext>
              </c:extLst>
            </c:dLbl>
            <c:dLbl>
              <c:idx val="5"/>
              <c:layout>
                <c:manualLayout>
                  <c:x val="8.7695888295936039E-2"/>
                  <c:y val="7.3661275943532397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52059228442543"/>
                      <c:h val="0.147530399363033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D13E-4591-837A-958EC7FCED2C}"/>
                </c:ext>
              </c:extLst>
            </c:dLbl>
            <c:dLbl>
              <c:idx val="6"/>
              <c:layout>
                <c:manualLayout>
                  <c:x val="6.5178335401102266E-2"/>
                  <c:y val="8.355159549088313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3E-4591-837A-958EC7FCED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'【タイトルあり】要介護認定データ_2021　宇津木りエイブルメ'!$C$1132:$C$1138</c:f>
              <c:strCache>
                <c:ptCount val="7"/>
                <c:pt idx="0">
                  <c:v>要支援１</c:v>
                </c:pt>
                <c:pt idx="1">
                  <c:v>要支援２</c:v>
                </c:pt>
                <c:pt idx="2">
                  <c:v>要介護１</c:v>
                </c:pt>
                <c:pt idx="3">
                  <c:v>要介護２</c:v>
                </c:pt>
                <c:pt idx="4">
                  <c:v>要介護３</c:v>
                </c:pt>
                <c:pt idx="5">
                  <c:v>要介護４</c:v>
                </c:pt>
                <c:pt idx="6">
                  <c:v>要介護５</c:v>
                </c:pt>
              </c:strCache>
            </c:strRef>
          </c:cat>
          <c:val>
            <c:numRef>
              <c:f>'【タイトルあり】要介護認定データ_2021　宇津木りエイブルメ'!$D$1132:$D$1138</c:f>
              <c:numCache>
                <c:formatCode>General</c:formatCode>
                <c:ptCount val="7"/>
                <c:pt idx="0">
                  <c:v>38</c:v>
                </c:pt>
                <c:pt idx="1">
                  <c:v>42</c:v>
                </c:pt>
                <c:pt idx="2">
                  <c:v>62</c:v>
                </c:pt>
                <c:pt idx="3">
                  <c:v>27</c:v>
                </c:pt>
                <c:pt idx="4">
                  <c:v>11</c:v>
                </c:pt>
                <c:pt idx="5">
                  <c:v>11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13E-4591-837A-958EC7FCED2C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142DC2CB-5D3B-4549-8244-EE66529E2E3D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392DABDB-94A6-4633-A346-0CC2873E62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563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5T04:33:05.7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77,'2135'0,"-1364"-39,-49 1,378 40,-576 18,-120-2,168 24,-286-15,186 26,-71-5,6-28,1752-23,-1629 3,-160 17,-110-1,736-10,-555-9,1131 3,-1527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1-05T04:33:16.4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5,'146'0,"1035"61,-833-34,829 60,8-35,-217-52,-435-4,-420 1,0-6,138-28,88-20,-37 7,-102 19,277-7,210 36,-395 5,1135-3,437 3,-1127 15,212 0,-415-19,-502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</p:spPr>
        <p:txBody>
          <a:bodyPr lIns="95563" tIns="47781" rIns="95563" bIns="47781"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5154"/>
            <a:ext cx="4984962" cy="4466987"/>
          </a:xfrm>
          <a:prstGeom prst="rect">
            <a:avLst/>
          </a:prstGeom>
        </p:spPr>
        <p:txBody>
          <a:bodyPr lIns="95563" tIns="47781" rIns="95563" bIns="47781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972172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5841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9754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18170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67611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982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1644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8527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982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1086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461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2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2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2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2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210AF5-3E0A-B8B7-B5BC-4A4A3F293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AFC512-D887-7EE9-FACC-A1C9632A18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801604-940C-3E54-B5B9-41C4A0D70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65F315-C387-45D5-7C83-B8F595025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37F9FC-01C4-A954-019C-46FA09D9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A8081B-0692-8145-9EF5-20AFD1B7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0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ADA46-7C8A-320E-2511-C92C9801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81681A-B692-7CFF-7AE1-6F2FE5F86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225FA3-AB2B-9840-26B2-7CB53C995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A25AD-1A8E-3197-2F04-51C4D356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596086-8B30-A453-A0B3-3BF4150A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8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DCBE08-9D21-6166-0F8B-8F0A3ACD2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06560" y="519289"/>
            <a:ext cx="2804160" cy="82657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6A014E-55EB-AC63-D03F-9CDF03593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94080" y="519289"/>
            <a:ext cx="8249920" cy="82657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33EDB7-ABFC-250F-6A9E-A3FDF895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EAC1D-8D50-FA28-8770-ACB340ABB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DE873B-CBFF-E9E2-F7CD-1DFDC8A9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69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C6A825-7420-EEA8-9F78-6BFE220CE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5600" y="1596249"/>
            <a:ext cx="9753600" cy="3395698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93228AF-2F37-281E-EA4A-DF6661CF4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15D7A4-9A25-A9B6-1BBA-1DBBC332D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595F4-4549-74FF-7FCE-A98B843A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0118EA-BDFB-17B6-76EF-6025017A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85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BB435E-05D7-9C76-6278-F280B888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4F7D00-F023-35AA-E490-623DAB3C9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DEC33D-6B96-DCF7-E519-899A5EA9E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5514D5-6028-9191-6CE3-1D7B77764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5CD008-EBFB-F8D9-7EFC-BBA4104E4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0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962F51-6A12-7B06-5FB5-41D11E8E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307" y="2431628"/>
            <a:ext cx="11216640" cy="4057226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71AA67-E6E6-6BF5-F363-298C4426D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307" y="6527237"/>
            <a:ext cx="11216640" cy="21335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8127F9-5332-AA73-B49D-C12A49FA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8B62F4-0970-85C6-CE6C-4ED2C462F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D3CA8D-CE2B-EC98-65C1-04843C638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0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1750AE-AB02-41B4-0B36-87C48671E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A30942-9F4C-FCEC-0B52-DB5C0A1ED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4080" y="2596444"/>
            <a:ext cx="5527040" cy="618857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3A9055-1552-8082-CA08-CDA61ED96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3680" y="2596444"/>
            <a:ext cx="5527040" cy="618857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455304-8927-02CB-3242-4A872A1D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500777-38BD-3373-4295-9CD2D6C7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F9A742-E5EF-399F-61B7-937E6A90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3C575F-681F-085E-D37B-31B286ED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519290"/>
            <a:ext cx="11216640" cy="188524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A789C1-A5B6-69C1-52C8-B28E4FBDA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75" y="2390987"/>
            <a:ext cx="5501639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49189C-A5F0-0DFB-EED6-B509DF203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5775" y="3562773"/>
            <a:ext cx="5501639" cy="52403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3D8ACD-1893-12C3-B77C-B3B7F796B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83680" y="2390987"/>
            <a:ext cx="5528734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6A899EF-F0F9-A006-DA6E-D4D78AB59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3680" y="3562773"/>
            <a:ext cx="5528734" cy="52403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923E56-5E72-4B12-AB07-7BFD56544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47992E-1995-FD82-900A-C04FD405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4A9A7E3-2F00-6687-5FAC-B457A660E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42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8A68C0-6B82-7A0F-0174-FC1739826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B913AD-ACCF-E672-1CBE-9221844C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C6E7EE7-007A-4D8B-1C1D-AE8502B7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82A990-FE61-C83F-2617-037EEAE9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81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D168A6-B50F-9DC9-BE2F-8C677CB6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2918701-806C-BFAF-200B-72DFFF00B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A278D0-7FA9-8B8B-CD9A-1446A212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36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719DEE-E945-BD45-E1C1-8299CBBB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407AB6-5718-B341-FD33-681548BFE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A3DEAB-ECFD-7467-6EA6-C00E175B0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B359B9-C9EC-2345-7164-4F2589E1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5664D9-AA81-AB1A-6343-CB979BBC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9709A7-842A-1583-3CAF-CC760DAC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31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>
            <a:spLocks noGrp="1"/>
          </p:cNvSpPr>
          <p:nvPr>
            <p:ph type="sldNum" sz="quarter" idx="2"/>
          </p:nvPr>
        </p:nvSpPr>
        <p:spPr>
          <a:xfrm>
            <a:off x="6288709" y="9251950"/>
            <a:ext cx="414682" cy="330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4445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8890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13335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7780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22225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26670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31115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35560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4000500" marR="0" indent="-444500" algn="l" defTabSz="584200" rtl="0" latinLnBrk="0">
        <a:lnSpc>
          <a:spcPct val="5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30D283-5626-DEB1-FEFD-4A0A2AA49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519290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769621-214E-BE77-49B8-300BC6A52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6277E8-9E3D-BD88-339A-B607E9496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408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AE711-9FA2-43FC-B568-AB2522B3BB5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D1D2B6-7F94-6F40-425D-0BF235273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07840" y="9040143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7F10A8-878F-A07F-2B87-F047818DD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8464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B68B2-AC49-43F8-8068-3487EE709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80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kumimoji="1"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法政大学青木ゼミ視察…"/>
          <p:cNvSpPr>
            <a:spLocks noGrp="1"/>
          </p:cNvSpPr>
          <p:nvPr>
            <p:ph type="subTitle" sz="half" idx="1"/>
          </p:nvPr>
        </p:nvSpPr>
        <p:spPr>
          <a:xfrm>
            <a:off x="1029792" y="6741906"/>
            <a:ext cx="10657184" cy="237898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長泉町長寿介護課</a:t>
            </a:r>
            <a:endParaRPr lang="en-US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令和８年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</a:t>
            </a:r>
            <a:r>
              <a:rPr lang="en-US" altLang="ja-JP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日（火）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問い合わせ先：０５５－９８９－５５３７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4000" dirty="0" err="1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Email:kurei@town.nagaizumi.lg.jp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20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85498" y="4328269"/>
            <a:ext cx="17442596" cy="109706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テキスト ボックス 1"/>
          <p:cNvSpPr txBox="1"/>
          <p:nvPr/>
        </p:nvSpPr>
        <p:spPr>
          <a:xfrm>
            <a:off x="149973" y="2038872"/>
            <a:ext cx="12617123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令和７年度</a:t>
            </a:r>
            <a:endParaRPr lang="en-US" altLang="ja-JP" sz="5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5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長泉町リエイブルメント事業について</a:t>
            </a:r>
            <a:endParaRPr lang="en-US" altLang="ja-JP" sz="5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1A944A7-F760-5206-E6B0-AD1DCE3A45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7230" y="5489295"/>
            <a:ext cx="3377570" cy="237898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F114ACD-5BE8-A0D3-8330-57A1C2A2DB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973" y="5489295"/>
            <a:ext cx="2969760" cy="2091744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2354D3-D681-FF99-2276-A3077B4C594A}"/>
              </a:ext>
            </a:extLst>
          </p:cNvPr>
          <p:cNvSpPr txBox="1"/>
          <p:nvPr/>
        </p:nvSpPr>
        <p:spPr>
          <a:xfrm>
            <a:off x="9916894" y="431040"/>
            <a:ext cx="288032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No.17-2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525736" y="283369"/>
            <a:ext cx="10081120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給付費削減見込み額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345716" y="1420416"/>
            <a:ext cx="12313368" cy="803852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en-US" altLang="ja-JP" sz="5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3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6000" dirty="0">
              <a:solidFill>
                <a:srgbClr val="0070C0"/>
              </a:solidFill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66322"/>
            <a:ext cx="13004801" cy="20949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沿革・面積…">
            <a:extLst>
              <a:ext uri="{FF2B5EF4-FFF2-40B4-BE49-F238E27FC236}">
                <a16:creationId xmlns:a16="http://schemas.microsoft.com/office/drawing/2014/main" id="{C5FD5654-739D-AD6A-6BB1-04C749DD830E}"/>
              </a:ext>
            </a:extLst>
          </p:cNvPr>
          <p:cNvSpPr txBox="1">
            <a:spLocks/>
          </p:cNvSpPr>
          <p:nvPr/>
        </p:nvSpPr>
        <p:spPr>
          <a:xfrm>
            <a:off x="453728" y="1564432"/>
            <a:ext cx="12385376" cy="6919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 lnSpcReduction="10000"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5pPr>
            <a:lvl6pPr marL="2667000" marR="0" indent="-444500" algn="l" defTabSz="584200" rtl="0" latinLnBrk="0">
              <a:lnSpc>
                <a:spcPct val="5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6pPr>
            <a:lvl7pPr marL="3111500" marR="0" indent="-444500" algn="l" defTabSz="584200" rtl="0" latinLnBrk="0">
              <a:lnSpc>
                <a:spcPct val="5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7pPr>
            <a:lvl8pPr marL="3556000" marR="0" indent="-444500" algn="l" defTabSz="584200" rtl="0" latinLnBrk="0">
              <a:lnSpc>
                <a:spcPct val="5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8pPr>
            <a:lvl9pPr marL="4000500" marR="0" indent="-444500" algn="l" defTabSz="584200" rtl="0" latinLnBrk="0">
              <a:lnSpc>
                <a:spcPct val="50000"/>
              </a:lnSpc>
              <a:spcBef>
                <a:spcPts val="4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9pPr>
          </a:lstStyle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・要支援１　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人当たり１年間利用した場合の給付費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22,517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/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×12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ヶ月＝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270,204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もし〇人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年間リエイブルメントできると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270,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04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×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５人＝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1,351,020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円削減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270,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04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×10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人＝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2,703,040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円削減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270,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04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×30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人＝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8,109,120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円削減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 hangingPunct="1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270,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04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×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６０人＝</a:t>
            </a:r>
            <a:r>
              <a:rPr lang="en-US" altLang="ja-JP" sz="48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16,218,240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円削減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357455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284643"/>
            <a:ext cx="13004801" cy="20949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CABA6A-38ED-C51F-0E27-9A901A762C1C}"/>
              </a:ext>
            </a:extLst>
          </p:cNvPr>
          <p:cNvSpPr/>
          <p:nvPr/>
        </p:nvSpPr>
        <p:spPr>
          <a:xfrm>
            <a:off x="2757984" y="3436640"/>
            <a:ext cx="4032448" cy="504056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3" name="長泉町の概要">
            <a:extLst>
              <a:ext uri="{FF2B5EF4-FFF2-40B4-BE49-F238E27FC236}">
                <a16:creationId xmlns:a16="http://schemas.microsoft.com/office/drawing/2014/main" id="{C16A34CD-5998-7AE6-C52A-4C03256E3F68}"/>
              </a:ext>
            </a:extLst>
          </p:cNvPr>
          <p:cNvSpPr txBox="1">
            <a:spLocks/>
          </p:cNvSpPr>
          <p:nvPr/>
        </p:nvSpPr>
        <p:spPr>
          <a:xfrm>
            <a:off x="453728" y="140052"/>
            <a:ext cx="9361040" cy="865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Autofit/>
          </a:bodyPr>
          <a:lstStyle>
            <a:lvl1pPr marL="0" marR="0" indent="0" algn="l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ヒラギノ角ゴ ProN W3"/>
              </a:defRPr>
            </a:lvl9pPr>
          </a:lstStyle>
          <a:p>
            <a:pPr hangingPunct="1"/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今後目指したい姿</a:t>
            </a:r>
          </a:p>
        </p:txBody>
      </p:sp>
      <p:sp>
        <p:nvSpPr>
          <p:cNvPr id="9" name="沿革・面積…">
            <a:extLst>
              <a:ext uri="{FF2B5EF4-FFF2-40B4-BE49-F238E27FC236}">
                <a16:creationId xmlns:a16="http://schemas.microsoft.com/office/drawing/2014/main" id="{52EF6DBF-4234-0C35-F447-6DC393928A4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705755" y="1636440"/>
            <a:ext cx="11593288" cy="82594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・役場や包括の窓口に相談・申請に来た</a:t>
            </a:r>
            <a:endParaRPr lang="en-US" altLang="ja-JP" sz="40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改善可能性のある方は、まず、リエイブルメント事業！　　</a:t>
            </a:r>
            <a:endParaRPr lang="en-US" altLang="ja-JP" sz="40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「元の生活を取り戻す」ことを目指す方が増える</a:t>
            </a:r>
            <a:endParaRPr lang="en-US" altLang="ja-JP" sz="4000" b="1" dirty="0">
              <a:solidFill>
                <a:schemeClr val="tx1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・専門職、包括、役場の職員、地域住民などの理解</a:t>
            </a:r>
            <a:endParaRPr lang="en-US" altLang="ja-JP" sz="40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要支援、事業対象者＝改善可能性がある人</a:t>
            </a:r>
            <a:endParaRPr lang="en-US" altLang="ja-JP" sz="4000" b="1" dirty="0">
              <a:solidFill>
                <a:schemeClr val="tx1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当たり前のこととして浸透する</a:t>
            </a:r>
            <a:endParaRPr lang="en-US" altLang="ja-JP" sz="40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</a:rPr>
              <a:t>　</a:t>
            </a:r>
            <a:endParaRPr lang="en-US" altLang="ja-JP" sz="4000" dirty="0">
              <a:solidFill>
                <a:schemeClr val="tx1"/>
              </a:solidFill>
            </a:endParaRPr>
          </a:p>
          <a:p>
            <a:pPr algn="l"/>
            <a:endParaRPr lang="en-US" altLang="ja-JP" sz="4000" dirty="0">
              <a:solidFill>
                <a:schemeClr val="tx1"/>
              </a:solidFill>
            </a:endParaRPr>
          </a:p>
          <a:p>
            <a:pPr algn="l"/>
            <a:endParaRPr lang="en-US" altLang="ja-JP" sz="4000" dirty="0">
              <a:solidFill>
                <a:schemeClr val="tx1"/>
              </a:solidFill>
            </a:endParaRPr>
          </a:p>
          <a:p>
            <a:pPr algn="l"/>
            <a:endParaRPr lang="en-US" altLang="ja-JP" sz="4000" dirty="0">
              <a:solidFill>
                <a:schemeClr val="tx1"/>
              </a:solidFill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リエイブルメント事業により、元の生活を取り戻し、</a:t>
            </a:r>
            <a:endParaRPr lang="en-US" altLang="ja-JP" sz="4000" b="1" dirty="0">
              <a:solidFill>
                <a:schemeClr val="tx1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</a:t>
            </a:r>
            <a:r>
              <a:rPr lang="ja-JP" altLang="en-US" sz="4000" b="1" dirty="0">
                <a:solidFill>
                  <a:schemeClr val="tx1"/>
                </a:solidFill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いつまでも元気に過ごす高齢者が多い長泉町へ</a:t>
            </a:r>
            <a:endParaRPr lang="en-US" altLang="ja-JP" sz="4000" b="1" dirty="0">
              <a:solidFill>
                <a:schemeClr val="tx1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FBF86EDB-515A-07D6-6057-7BA4BAECA5E9}"/>
              </a:ext>
            </a:extLst>
          </p:cNvPr>
          <p:cNvSpPr/>
          <p:nvPr/>
        </p:nvSpPr>
        <p:spPr>
          <a:xfrm>
            <a:off x="2829990" y="5884912"/>
            <a:ext cx="7344817" cy="1296144"/>
          </a:xfrm>
          <a:prstGeom prst="downArrow">
            <a:avLst>
              <a:gd name="adj1" fmla="val 50000"/>
              <a:gd name="adj2" fmla="val 51037"/>
            </a:avLst>
          </a:prstGeom>
          <a:blipFill rotWithShape="1">
            <a:blip r:embed="rId4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22174326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1085666" y="552580"/>
            <a:ext cx="8729102" cy="101143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sz="6400"/>
            </a:lvl1pPr>
          </a:lstStyle>
          <a:p>
            <a:r>
              <a:rPr lang="ja-JP" altLang="en-US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長泉町の高齢化の状況</a:t>
            </a:r>
            <a:endParaRPr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525737" y="2248094"/>
            <a:ext cx="11737304" cy="695292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defRPr sz="4800"/>
            </a:pP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高齢化率（</a:t>
            </a:r>
            <a:r>
              <a:rPr lang="en-US" altLang="ja-JP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65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歳以上人口）</a:t>
            </a:r>
            <a:r>
              <a:rPr lang="en-US" altLang="ja-JP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７</a:t>
            </a:r>
            <a:r>
              <a:rPr lang="en-US" altLang="ja-JP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</a:t>
            </a:r>
            <a:r>
              <a:rPr lang="en-US" altLang="ja-JP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.1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現在</a:t>
            </a:r>
            <a:endParaRPr lang="en-US" altLang="ja-JP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9,7</a:t>
            </a:r>
            <a:r>
              <a:rPr lang="ja-JP" altLang="en-US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９</a:t>
            </a:r>
            <a:r>
              <a:rPr lang="en-US" altLang="ja-JP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人／</a:t>
            </a:r>
            <a:r>
              <a:rPr lang="en-US" altLang="ja-JP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43,</a:t>
            </a:r>
            <a:r>
              <a:rPr lang="ja-JP" altLang="en-US" sz="6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４８０人　</a:t>
            </a:r>
            <a:r>
              <a:rPr lang="ja-JP" altLang="en-US" sz="5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２２</a:t>
            </a:r>
            <a:r>
              <a:rPr lang="en-US" altLang="ja-JP" sz="5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sz="5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％</a:t>
            </a:r>
            <a:endParaRPr lang="en-US" altLang="ja-JP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要介護認定率（令和６年度末）</a:t>
            </a:r>
            <a:endParaRPr lang="en-US" altLang="ja-JP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５８０人　</a:t>
            </a:r>
            <a:r>
              <a:rPr lang="ja-JP" altLang="en-US" sz="5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１６．２</a:t>
            </a:r>
            <a:r>
              <a:rPr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％</a:t>
            </a:r>
            <a:endParaRPr lang="en-US" altLang="ja-JP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endParaRPr lang="en-US" altLang="ja-JP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endParaRPr lang="en-US" altLang="ja-JP" sz="4800" dirty="0"/>
          </a:p>
          <a:p>
            <a:pPr algn="l">
              <a:defRPr sz="4800"/>
            </a:pP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令和６年度新規申請者</a:t>
            </a:r>
            <a:endParaRPr lang="en-US" altLang="ja-JP" sz="4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平均年齢</a:t>
            </a:r>
            <a:r>
              <a:rPr lang="ja-JP" altLang="en-US" sz="48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８１</a:t>
            </a:r>
            <a:r>
              <a:rPr lang="en-US" altLang="ja-JP" sz="48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.</a:t>
            </a:r>
            <a:r>
              <a:rPr lang="ja-JP" altLang="en-US" sz="4800" dirty="0">
                <a:solidFill>
                  <a:srgbClr val="0070C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７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歳（男性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190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人女性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205</a:t>
            </a:r>
            <a:r>
              <a:rPr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</a:t>
            </a:r>
            <a:r>
              <a:rPr lang="en-US" altLang="ja-JP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  <a:p>
            <a:pPr algn="l">
              <a:defRPr sz="4800"/>
            </a:pPr>
            <a:endParaRPr lang="en-US" altLang="ja-JP" dirty="0"/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24332"/>
            <a:ext cx="13004801" cy="209498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F54C872-9325-B608-7489-F266F0A680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4768" y="199897"/>
            <a:ext cx="2448272" cy="1724435"/>
          </a:xfrm>
          <a:prstGeom prst="rect">
            <a:avLst/>
          </a:prstGeom>
        </p:spPr>
      </p:pic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5595521-157E-894F-E6B9-6680209E0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069577"/>
              </p:ext>
            </p:extLst>
          </p:nvPr>
        </p:nvGraphicFramePr>
        <p:xfrm>
          <a:off x="633748" y="5812904"/>
          <a:ext cx="11737303" cy="1330483"/>
        </p:xfrm>
        <a:graphic>
          <a:graphicData uri="http://schemas.openxmlformats.org/drawingml/2006/table">
            <a:tbl>
              <a:tblPr/>
              <a:tblGrid>
                <a:gridCol w="1966459">
                  <a:extLst>
                    <a:ext uri="{9D8B030D-6E8A-4147-A177-3AD203B41FA5}">
                      <a16:colId xmlns:a16="http://schemas.microsoft.com/office/drawing/2014/main" val="797902862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3904430116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416038829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4243832523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4028920153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3252346532"/>
                    </a:ext>
                  </a:extLst>
                </a:gridCol>
                <a:gridCol w="1628474">
                  <a:extLst>
                    <a:ext uri="{9D8B030D-6E8A-4147-A177-3AD203B41FA5}">
                      <a16:colId xmlns:a16="http://schemas.microsoft.com/office/drawing/2014/main" val="2845206317"/>
                    </a:ext>
                  </a:extLst>
                </a:gridCol>
              </a:tblGrid>
              <a:tr h="65433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要支援１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要支援２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要介護１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要介護２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要介護３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要介護４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要介護５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485237"/>
                  </a:ext>
                </a:extLst>
              </a:tr>
              <a:tr h="67614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185</a:t>
                      </a:r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247</a:t>
                      </a:r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327</a:t>
                      </a:r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276</a:t>
                      </a:r>
                      <a:r>
                        <a:rPr lang="ja-JP" alt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233</a:t>
                      </a:r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202</a:t>
                      </a:r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110</a:t>
                      </a:r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84122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525736" y="283369"/>
            <a:ext cx="4536504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今までの現状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23912" y="1564432"/>
            <a:ext cx="13271151" cy="862946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ja-JP" altLang="en-US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介護予防・生活支援サービス事業</a:t>
            </a:r>
            <a:endParaRPr lang="en-US" altLang="ja-JP" sz="1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平成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29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　総合事業を開始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従前相当サービス（訪問型サービス、通所型サービス）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緩和した基準によるサービス（通所型サービス・活動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のみ）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令和６年度　住民主体による支援の位置付けを創設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訪問型サービス・活動Ｂ（小学校区ごとで住民による支援団体が活動）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通所型サービス・活動Ｂ（位置付けはあるものの該当団体なし）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一般介護予防事業</a:t>
            </a:r>
            <a:endParaRPr lang="en-US" altLang="ja-JP" sz="1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介護予防普及啓発事業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（口腔フレイルに関する教室　年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　、　認知症予防に関する教室　年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地域介護予防活動支援事業（住民主体の通いの場における介護予防教室）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介護保険の利用</a:t>
            </a:r>
            <a:endParaRPr lang="en-US" altLang="ja-JP" sz="120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介護保険の認定申請は、家族が困り申請をすることが多い。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サービス利用が目的。困りごとの解決のためにサービス利用が当たり前の状況。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介護保険料（第</a:t>
            </a:r>
            <a:r>
              <a:rPr lang="en-US" altLang="ja-JP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号被保険者の基準額）の月額保険料の推移　　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伸び率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13.5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％</a:t>
            </a:r>
            <a:endParaRPr lang="en-US" altLang="ja-JP" sz="1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第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期保険料月額　　　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5,200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　　　⇒　　　第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9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期保険料月額　　　</a:t>
            </a:r>
            <a:r>
              <a:rPr lang="en-US" altLang="ja-JP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5,900</a:t>
            </a:r>
            <a:r>
              <a:rPr lang="ja-JP" altLang="en-US" sz="1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　　　</a:t>
            </a:r>
            <a:r>
              <a:rPr lang="ja-JP" altLang="en-US" sz="1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defRPr sz="4800"/>
            </a:pPr>
            <a:endParaRPr lang="en-US" altLang="ja-JP" sz="6000" dirty="0">
              <a:solidFill>
                <a:srgbClr val="0070C0"/>
              </a:solidFill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66322"/>
            <a:ext cx="13004801" cy="209498"/>
          </a:xfrm>
          <a:prstGeom prst="rect">
            <a:avLst/>
          </a:prstGeom>
          <a:ln w="12700">
            <a:miter lim="400000"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1B7CEA00-B75A-840A-A3FB-97BBA7864D68}"/>
                  </a:ext>
                </a:extLst>
              </p14:cNvPr>
              <p14:cNvContentPartPr/>
              <p14:nvPr/>
            </p14:nvContentPartPr>
            <p14:xfrm>
              <a:off x="551096" y="8900831"/>
              <a:ext cx="5100480" cy="95760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1B7CEA00-B75A-840A-A3FB-97BBA7864D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7096" y="8792831"/>
                <a:ext cx="5208120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インク 8">
                <a:extLst>
                  <a:ext uri="{FF2B5EF4-FFF2-40B4-BE49-F238E27FC236}">
                    <a16:creationId xmlns:a16="http://schemas.microsoft.com/office/drawing/2014/main" id="{313F796C-162D-0859-CA47-314483CE8A3A}"/>
                  </a:ext>
                </a:extLst>
              </p14:cNvPr>
              <p14:cNvContentPartPr/>
              <p14:nvPr/>
            </p14:nvContentPartPr>
            <p14:xfrm>
              <a:off x="7166816" y="8886431"/>
              <a:ext cx="4987800" cy="83520"/>
            </p14:xfrm>
          </p:contentPart>
        </mc:Choice>
        <mc:Fallback xmlns="">
          <p:pic>
            <p:nvPicPr>
              <p:cNvPr id="9" name="インク 8">
                <a:extLst>
                  <a:ext uri="{FF2B5EF4-FFF2-40B4-BE49-F238E27FC236}">
                    <a16:creationId xmlns:a16="http://schemas.microsoft.com/office/drawing/2014/main" id="{313F796C-162D-0859-CA47-314483CE8A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112816" y="8778791"/>
                <a:ext cx="5095440" cy="29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833794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525736" y="283369"/>
            <a:ext cx="4392488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現状打破策！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345716" y="1420416"/>
            <a:ext cx="12313368" cy="8038521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endParaRPr lang="en-US" altLang="ja-JP" sz="5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</a:t>
            </a:r>
            <a:r>
              <a:rPr lang="ja-JP" altLang="en-US" sz="93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介護予防に積極的に</a:t>
            </a:r>
            <a:endParaRPr lang="en-US" altLang="ja-JP" sz="93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93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取り組む必要がある！！！</a:t>
            </a:r>
            <a:endParaRPr lang="en-US" altLang="ja-JP" sz="76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endParaRPr lang="en-US" altLang="ja-JP" sz="3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67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⇒超高齢化社会、人材不足の中、現状を改善するために、高齢者の目標の達成のための支援を短期集中的に行う</a:t>
            </a:r>
            <a:r>
              <a:rPr lang="ja-JP" altLang="en-US" sz="67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リエイブルメント事業（訪問型サービス・活動Ｃ創設）</a:t>
            </a:r>
            <a:r>
              <a:rPr lang="ja-JP" altLang="en-US" sz="67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の実現に向け、準備を整え、本格的に実施できるよう取り組んでいきたい。</a:t>
            </a:r>
          </a:p>
          <a:p>
            <a:pPr algn="l">
              <a:defRPr sz="4800"/>
            </a:pPr>
            <a:endParaRPr lang="en-US" altLang="ja-JP" sz="6000" dirty="0">
              <a:solidFill>
                <a:srgbClr val="0070C0"/>
              </a:solidFill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66322"/>
            <a:ext cx="13004801" cy="20949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1598110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633747" y="188963"/>
            <a:ext cx="11737304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令和７年度の長泉町のリエイブルメント事業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165696" y="1724503"/>
            <a:ext cx="12821913" cy="784013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</a:t>
            </a:r>
            <a:r>
              <a:rPr lang="ja-JP" altLang="en-US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同行訪問アセスメント事業の実施、訪問型リエイブルメント事業の委託による実施</a:t>
            </a:r>
            <a:endParaRPr lang="en-US" altLang="ja-JP" sz="43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町内訪問看護ステーションと訪問リハビリテーションセンターの２ヶ所に委託契約を締結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同行訪問アセスメント事業　</a:t>
            </a:r>
            <a:r>
              <a:rPr lang="en-US" altLang="ja-JP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50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件（実施予定）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訪問型リエイブルメント事業　３０件（実施予定）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②ケアマネジメント</a:t>
            </a:r>
            <a:r>
              <a:rPr lang="en-US" altLang="ja-JP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B</a:t>
            </a:r>
            <a:r>
              <a:rPr lang="ja-JP" altLang="en-US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の創設</a:t>
            </a:r>
            <a:endParaRPr lang="en-US" altLang="ja-JP" sz="43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地域包括支援センターにおいてケアマネジメントを実施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③リエイブルメント事業周知のための関係者説明会の実施</a:t>
            </a:r>
            <a:endParaRPr lang="en-US" altLang="ja-JP" sz="43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3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④リエイブルメント事業検討会を実施</a:t>
            </a:r>
            <a:endParaRPr lang="en-US" altLang="ja-JP" sz="43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制度設計について、帳票の確定、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lang="ja-JP" altLang="en-US" sz="4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地域の医療機関への働きかけ等の実施</a:t>
            </a:r>
            <a:endParaRPr lang="en-US" altLang="ja-JP" sz="4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192" y="1207686"/>
            <a:ext cx="13004801" cy="20949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CABA6A-38ED-C51F-0E27-9A901A762C1C}"/>
              </a:ext>
            </a:extLst>
          </p:cNvPr>
          <p:cNvSpPr/>
          <p:nvPr/>
        </p:nvSpPr>
        <p:spPr>
          <a:xfrm>
            <a:off x="2757984" y="3436640"/>
            <a:ext cx="4032448" cy="504056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177709583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図 44">
            <a:extLst>
              <a:ext uri="{FF2B5EF4-FFF2-40B4-BE49-F238E27FC236}">
                <a16:creationId xmlns:a16="http://schemas.microsoft.com/office/drawing/2014/main" id="{67049AA2-DDD0-F826-7F0D-F765FBA7BB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70" y="3681266"/>
            <a:ext cx="1201781" cy="1121163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FF954ED-50A1-815E-07A4-6BAF1759E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551" y="476291"/>
            <a:ext cx="12631869" cy="678928"/>
          </a:xfrm>
        </p:spPr>
        <p:txBody>
          <a:bodyPr>
            <a:normAutofit fontScale="90000"/>
          </a:bodyPr>
          <a:lstStyle/>
          <a:p>
            <a:r>
              <a:rPr lang="ja-JP" altLang="en-US" sz="44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長泉町版リエイブルメント支援　サービス・活動</a:t>
            </a:r>
            <a:r>
              <a:rPr lang="en-US" altLang="ja-JP" sz="44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</a:t>
            </a:r>
            <a:r>
              <a:rPr lang="ja-JP" altLang="en-US" sz="44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の流れ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F8AECA-7367-2853-BA3B-F7A1917065A8}"/>
              </a:ext>
            </a:extLst>
          </p:cNvPr>
          <p:cNvSpPr txBox="1"/>
          <p:nvPr/>
        </p:nvSpPr>
        <p:spPr>
          <a:xfrm>
            <a:off x="334683" y="2327503"/>
            <a:ext cx="1702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80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アセスメント</a:t>
            </a:r>
            <a:endParaRPr kumimoji="1" lang="en-US" altLang="ja-JP" sz="180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80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（同行訪問）</a:t>
            </a:r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C9B3A0-498C-A5F2-9B86-ECF75FD07B85}"/>
              </a:ext>
            </a:extLst>
          </p:cNvPr>
          <p:cNvSpPr/>
          <p:nvPr/>
        </p:nvSpPr>
        <p:spPr>
          <a:xfrm>
            <a:off x="286871" y="2280155"/>
            <a:ext cx="1702099" cy="7841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4BA8E649-13F1-20A4-1856-D337916F34F7}"/>
              </a:ext>
            </a:extLst>
          </p:cNvPr>
          <p:cNvSpPr/>
          <p:nvPr/>
        </p:nvSpPr>
        <p:spPr>
          <a:xfrm>
            <a:off x="2089373" y="2481894"/>
            <a:ext cx="401618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5FE061-A815-55C2-D76C-5D9B3C421DB3}"/>
              </a:ext>
            </a:extLst>
          </p:cNvPr>
          <p:cNvSpPr txBox="1"/>
          <p:nvPr/>
        </p:nvSpPr>
        <p:spPr>
          <a:xfrm>
            <a:off x="2548367" y="2346626"/>
            <a:ext cx="1415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ケアマネジメント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B</a:t>
            </a:r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による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ケアプラン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原案作成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E889F49-FD70-1FEE-ADC4-B12E9BE10CAB}"/>
              </a:ext>
            </a:extLst>
          </p:cNvPr>
          <p:cNvSpPr/>
          <p:nvPr/>
        </p:nvSpPr>
        <p:spPr>
          <a:xfrm>
            <a:off x="2553147" y="2304524"/>
            <a:ext cx="1386542" cy="179294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B22C39F4-9EC5-ACB0-C8A7-1B101DBC91D5}"/>
              </a:ext>
            </a:extLst>
          </p:cNvPr>
          <p:cNvSpPr/>
          <p:nvPr/>
        </p:nvSpPr>
        <p:spPr>
          <a:xfrm>
            <a:off x="4032920" y="2453206"/>
            <a:ext cx="368150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8BDC9DF-0A10-486A-28D4-F362B631658E}"/>
              </a:ext>
            </a:extLst>
          </p:cNvPr>
          <p:cNvSpPr txBox="1"/>
          <p:nvPr/>
        </p:nvSpPr>
        <p:spPr>
          <a:xfrm>
            <a:off x="4502034" y="2299331"/>
            <a:ext cx="590458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3C75D3-10B9-7663-10AC-2C76802EC0A1}"/>
              </a:ext>
            </a:extLst>
          </p:cNvPr>
          <p:cNvSpPr/>
          <p:nvPr/>
        </p:nvSpPr>
        <p:spPr>
          <a:xfrm>
            <a:off x="4456054" y="2261959"/>
            <a:ext cx="745910" cy="261484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7B233B72-5462-B2F5-334B-8ED9A8CCED1E}"/>
              </a:ext>
            </a:extLst>
          </p:cNvPr>
          <p:cNvSpPr/>
          <p:nvPr/>
        </p:nvSpPr>
        <p:spPr>
          <a:xfrm>
            <a:off x="5288001" y="2453205"/>
            <a:ext cx="368150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4A3FC4E-17E4-0EDE-C61F-49366FF3AB4B}"/>
              </a:ext>
            </a:extLst>
          </p:cNvPr>
          <p:cNvSpPr txBox="1"/>
          <p:nvPr/>
        </p:nvSpPr>
        <p:spPr>
          <a:xfrm>
            <a:off x="6602805" y="3482069"/>
            <a:ext cx="126223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noFill/>
                <a:latin typeface="游ゴシック" panose="020F0502020204030204"/>
                <a:ea typeface="游ゴシック" panose="020B0400000000000000" pitchFamily="50" charset="-128"/>
              </a:rPr>
              <a:t>短期集中提供開始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902EEF7-A15F-C29E-1727-6240F59D43F8}"/>
              </a:ext>
            </a:extLst>
          </p:cNvPr>
          <p:cNvSpPr/>
          <p:nvPr/>
        </p:nvSpPr>
        <p:spPr>
          <a:xfrm>
            <a:off x="5727891" y="2261957"/>
            <a:ext cx="1063539" cy="381491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E276D82-C752-886D-3CF6-F93ACDF7DAC4}"/>
              </a:ext>
            </a:extLst>
          </p:cNvPr>
          <p:cNvSpPr txBox="1"/>
          <p:nvPr/>
        </p:nvSpPr>
        <p:spPr>
          <a:xfrm>
            <a:off x="5718863" y="2288785"/>
            <a:ext cx="1051057" cy="3424722"/>
          </a:xfrm>
          <a:prstGeom prst="rect">
            <a:avLst/>
          </a:prstGeom>
          <a:noFill/>
        </p:spPr>
        <p:txBody>
          <a:bodyPr vert="wordArtVertRtl"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サービス・活動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C</a:t>
            </a: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提供開始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5A8EBF64-027F-7D03-99B3-72D886691BB4}"/>
              </a:ext>
            </a:extLst>
          </p:cNvPr>
          <p:cNvSpPr/>
          <p:nvPr/>
        </p:nvSpPr>
        <p:spPr>
          <a:xfrm>
            <a:off x="6906187" y="2453204"/>
            <a:ext cx="368150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DC6959C-F799-288A-9323-331CC00E4B44}"/>
              </a:ext>
            </a:extLst>
          </p:cNvPr>
          <p:cNvSpPr txBox="1"/>
          <p:nvPr/>
        </p:nvSpPr>
        <p:spPr>
          <a:xfrm>
            <a:off x="7420428" y="2481894"/>
            <a:ext cx="559363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修了に向けての連絡・調整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40CB312-4D0C-59B4-1830-DBAA4E22B311}"/>
              </a:ext>
            </a:extLst>
          </p:cNvPr>
          <p:cNvSpPr/>
          <p:nvPr/>
        </p:nvSpPr>
        <p:spPr>
          <a:xfrm>
            <a:off x="7360747" y="2220376"/>
            <a:ext cx="559363" cy="401905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2A08DEF-C978-587D-5E71-C84DE303DCE0}"/>
              </a:ext>
            </a:extLst>
          </p:cNvPr>
          <p:cNvSpPr txBox="1"/>
          <p:nvPr/>
        </p:nvSpPr>
        <p:spPr>
          <a:xfrm>
            <a:off x="4566384" y="2424884"/>
            <a:ext cx="480131" cy="31675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連絡・調整</a:t>
            </a:r>
          </a:p>
        </p:txBody>
      </p:sp>
      <p:sp>
        <p:nvSpPr>
          <p:cNvPr id="21" name="矢印: 右 20">
            <a:extLst>
              <a:ext uri="{FF2B5EF4-FFF2-40B4-BE49-F238E27FC236}">
                <a16:creationId xmlns:a16="http://schemas.microsoft.com/office/drawing/2014/main" id="{D4313A68-358D-B7B4-BC86-4A3A909EAC32}"/>
              </a:ext>
            </a:extLst>
          </p:cNvPr>
          <p:cNvSpPr/>
          <p:nvPr/>
        </p:nvSpPr>
        <p:spPr>
          <a:xfrm>
            <a:off x="7979792" y="2453203"/>
            <a:ext cx="368150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CE5D82E-8E0E-B3B5-F81C-77ED784F3D6D}"/>
              </a:ext>
            </a:extLst>
          </p:cNvPr>
          <p:cNvSpPr txBox="1"/>
          <p:nvPr/>
        </p:nvSpPr>
        <p:spPr>
          <a:xfrm>
            <a:off x="8567777" y="2280155"/>
            <a:ext cx="1400708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包括・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による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様子確認</a:t>
            </a:r>
          </a:p>
        </p:txBody>
      </p:sp>
      <p:sp>
        <p:nvSpPr>
          <p:cNvPr id="23" name="矢印: 右 22">
            <a:extLst>
              <a:ext uri="{FF2B5EF4-FFF2-40B4-BE49-F238E27FC236}">
                <a16:creationId xmlns:a16="http://schemas.microsoft.com/office/drawing/2014/main" id="{10223857-595B-D2C5-0801-8D58AF967D45}"/>
              </a:ext>
            </a:extLst>
          </p:cNvPr>
          <p:cNvSpPr/>
          <p:nvPr/>
        </p:nvSpPr>
        <p:spPr>
          <a:xfrm>
            <a:off x="9861000" y="2463232"/>
            <a:ext cx="368150" cy="33468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93F9874-619E-4473-E92F-E7BA15829175}"/>
              </a:ext>
            </a:extLst>
          </p:cNvPr>
          <p:cNvSpPr/>
          <p:nvPr/>
        </p:nvSpPr>
        <p:spPr>
          <a:xfrm>
            <a:off x="8567777" y="2182593"/>
            <a:ext cx="1204947" cy="112116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BB4D1B9-2393-62FE-71D7-41C7A860B45C}"/>
              </a:ext>
            </a:extLst>
          </p:cNvPr>
          <p:cNvSpPr txBox="1"/>
          <p:nvPr/>
        </p:nvSpPr>
        <p:spPr>
          <a:xfrm>
            <a:off x="10308216" y="2182594"/>
            <a:ext cx="1692537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再度状態低下が見られたら必要なケアを提供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663C543-8964-2E7A-5496-690E656EEF62}"/>
              </a:ext>
            </a:extLst>
          </p:cNvPr>
          <p:cNvSpPr/>
          <p:nvPr/>
        </p:nvSpPr>
        <p:spPr>
          <a:xfrm>
            <a:off x="10317425" y="2182594"/>
            <a:ext cx="1654641" cy="12994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960A123-5EE1-92F5-63D6-C547C2806EA0}"/>
              </a:ext>
            </a:extLst>
          </p:cNvPr>
          <p:cNvSpPr txBox="1"/>
          <p:nvPr/>
        </p:nvSpPr>
        <p:spPr>
          <a:xfrm>
            <a:off x="591238" y="3134535"/>
            <a:ext cx="122398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包括職員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リハ職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7AE9F47-1CE3-15F6-18C0-EBD8780F6724}"/>
              </a:ext>
            </a:extLst>
          </p:cNvPr>
          <p:cNvSpPr txBox="1"/>
          <p:nvPr/>
        </p:nvSpPr>
        <p:spPr>
          <a:xfrm>
            <a:off x="2620077" y="4201256"/>
            <a:ext cx="1223983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包括職員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4F39F7E-9281-3DBE-1816-49F6F270D880}"/>
              </a:ext>
            </a:extLst>
          </p:cNvPr>
          <p:cNvSpPr txBox="1"/>
          <p:nvPr/>
        </p:nvSpPr>
        <p:spPr>
          <a:xfrm>
            <a:off x="4303059" y="5182562"/>
            <a:ext cx="128856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包括職員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リハ職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B953526-7EE8-A172-94DA-4AF81C8AC210}"/>
              </a:ext>
            </a:extLst>
          </p:cNvPr>
          <p:cNvSpPr txBox="1"/>
          <p:nvPr/>
        </p:nvSpPr>
        <p:spPr>
          <a:xfrm>
            <a:off x="5682204" y="6430211"/>
            <a:ext cx="1223983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リハ職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039D3B9-6458-B97F-48FB-4C258C30BE30}"/>
              </a:ext>
            </a:extLst>
          </p:cNvPr>
          <p:cNvSpPr txBox="1"/>
          <p:nvPr/>
        </p:nvSpPr>
        <p:spPr>
          <a:xfrm>
            <a:off x="7147115" y="6581439"/>
            <a:ext cx="1223983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包括職員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リハ職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85B7351-188E-4058-65F9-1ADED200119F}"/>
              </a:ext>
            </a:extLst>
          </p:cNvPr>
          <p:cNvSpPr txBox="1"/>
          <p:nvPr/>
        </p:nvSpPr>
        <p:spPr>
          <a:xfrm>
            <a:off x="3829664" y="6430212"/>
            <a:ext cx="1458336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28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目標共有・必要な資源を確認</a:t>
            </a:r>
          </a:p>
        </p:txBody>
      </p:sp>
      <p:sp>
        <p:nvSpPr>
          <p:cNvPr id="33" name="吹き出し: 円形 32">
            <a:extLst>
              <a:ext uri="{FF2B5EF4-FFF2-40B4-BE49-F238E27FC236}">
                <a16:creationId xmlns:a16="http://schemas.microsoft.com/office/drawing/2014/main" id="{2AD2F3CD-8784-6804-13E7-BB5CE3ACF3B1}"/>
              </a:ext>
            </a:extLst>
          </p:cNvPr>
          <p:cNvSpPr/>
          <p:nvPr/>
        </p:nvSpPr>
        <p:spPr>
          <a:xfrm>
            <a:off x="3490259" y="6239435"/>
            <a:ext cx="1929279" cy="889507"/>
          </a:xfrm>
          <a:prstGeom prst="wedgeEllipseCallout">
            <a:avLst>
              <a:gd name="adj1" fmla="val -844"/>
              <a:gd name="adj2" fmla="val 28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D063982E-D111-F732-AA00-001FE5151D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51" y="3904496"/>
            <a:ext cx="942711" cy="897933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207E917-4757-8AF1-81C4-37085BC5E2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55" y="4224624"/>
            <a:ext cx="926804" cy="1065292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C1CAC50-521C-A879-0C4F-6473F0D875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45" y="3515087"/>
            <a:ext cx="840305" cy="928514"/>
          </a:xfrm>
          <a:prstGeom prst="rect">
            <a:avLst/>
          </a:prstGeom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659D7E9-3885-D570-BADA-94166EAA9619}"/>
              </a:ext>
            </a:extLst>
          </p:cNvPr>
          <p:cNvSpPr txBox="1"/>
          <p:nvPr/>
        </p:nvSpPr>
        <p:spPr>
          <a:xfrm>
            <a:off x="8520141" y="3486901"/>
            <a:ext cx="1281361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包括職員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491C53E-D2DC-2472-A63A-D40193A3427A}"/>
              </a:ext>
            </a:extLst>
          </p:cNvPr>
          <p:cNvSpPr txBox="1"/>
          <p:nvPr/>
        </p:nvSpPr>
        <p:spPr>
          <a:xfrm>
            <a:off x="-29363" y="5494571"/>
            <a:ext cx="2499042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＜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の動き＞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</a:t>
            </a:r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社会資源の把握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</a:t>
            </a: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・地域の助け合い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・多様な通いの場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・ボランティア活動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endParaRPr kumimoji="1" lang="ja-JP" altLang="en-US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EDB024-84B8-C0F3-1A90-D8BC19AC18EC}"/>
              </a:ext>
            </a:extLst>
          </p:cNvPr>
          <p:cNvSpPr txBox="1"/>
          <p:nvPr/>
        </p:nvSpPr>
        <p:spPr>
          <a:xfrm>
            <a:off x="8520141" y="4359467"/>
            <a:ext cx="4136835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SC</a:t>
            </a:r>
            <a:b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</a:b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</a:t>
            </a:r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参加状況の確認</a:t>
            </a:r>
            <a:r>
              <a:rPr kumimoji="1" lang="en-US" altLang="ja-JP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</a:t>
            </a: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・修了者と参加の場を繋ぐ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（時には随行して様子確認）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・繋ぎ先から様子を聞く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→継続できそうか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・参加の場の充実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→修了者の受入を拡大</a:t>
            </a:r>
            <a:endParaRPr kumimoji="1" lang="en-US" altLang="ja-JP" sz="1920" kern="120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→修了者向けサービス充実ほか　　　　　　　　　　　　　　　　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20C20FA-7A7D-EB89-AF8C-5BA27D2806B0}"/>
              </a:ext>
            </a:extLst>
          </p:cNvPr>
          <p:cNvSpPr/>
          <p:nvPr/>
        </p:nvSpPr>
        <p:spPr>
          <a:xfrm>
            <a:off x="8519009" y="4379557"/>
            <a:ext cx="3959862" cy="274938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05D7EBD5-F29A-CF5D-66DF-23DCAD4BA8C4}"/>
              </a:ext>
            </a:extLst>
          </p:cNvPr>
          <p:cNvSpPr/>
          <p:nvPr/>
        </p:nvSpPr>
        <p:spPr>
          <a:xfrm>
            <a:off x="6800767" y="7457046"/>
            <a:ext cx="1929278" cy="9753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5390" hangingPunct="1"/>
            <a:endParaRPr kumimoji="1" lang="ja-JP" altLang="en-US" sz="1920" kern="120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8698CD9-2E32-22D7-348B-20B3996AB977}"/>
              </a:ext>
            </a:extLst>
          </p:cNvPr>
          <p:cNvSpPr txBox="1"/>
          <p:nvPr/>
        </p:nvSpPr>
        <p:spPr>
          <a:xfrm>
            <a:off x="7036262" y="7620332"/>
            <a:ext cx="1767696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75390" hangingPunct="1"/>
            <a:r>
              <a:rPr kumimoji="1" lang="ja-JP" altLang="en-US" sz="1920" kern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選んだ選択肢に❝繋ぐ❞</a:t>
            </a: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C6782B8E-93D6-D3C5-4ABB-BB2512D7AFA2}"/>
              </a:ext>
            </a:extLst>
          </p:cNvPr>
          <p:cNvCxnSpPr>
            <a:stCxn id="33" idx="5"/>
          </p:cNvCxnSpPr>
          <p:nvPr/>
        </p:nvCxnSpPr>
        <p:spPr>
          <a:xfrm>
            <a:off x="5137001" y="6998677"/>
            <a:ext cx="1769186" cy="703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CF511C29-05E1-9366-8D31-56598DF03A0A}"/>
              </a:ext>
            </a:extLst>
          </p:cNvPr>
          <p:cNvCxnSpPr/>
          <p:nvPr/>
        </p:nvCxnSpPr>
        <p:spPr>
          <a:xfrm>
            <a:off x="2290182" y="6581438"/>
            <a:ext cx="13148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70673110-1611-3162-EE3E-51E355D26A90}"/>
              </a:ext>
            </a:extLst>
          </p:cNvPr>
          <p:cNvCxnSpPr/>
          <p:nvPr/>
        </p:nvCxnSpPr>
        <p:spPr>
          <a:xfrm flipV="1">
            <a:off x="8280998" y="6998677"/>
            <a:ext cx="602429" cy="567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004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633747" y="188963"/>
            <a:ext cx="11737304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令和７年度の長泉町のリエイブルメント事業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91443" y="1570843"/>
            <a:ext cx="12821913" cy="7554429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lang="ja-JP" altLang="en-US" sz="65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同行訪問アセスメント事業の実施件数</a:t>
            </a:r>
            <a:endParaRPr lang="en-US" altLang="ja-JP" sz="65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R7.4</a:t>
            </a:r>
            <a:r>
              <a:rPr lang="ja-JP" altLang="en-US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月～１２月末　　</a:t>
            </a:r>
            <a:r>
              <a:rPr lang="en-US" altLang="ja-JP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23</a:t>
            </a:r>
            <a:r>
              <a:rPr lang="ja-JP" altLang="en-US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  <a:r>
              <a:rPr lang="ja-JP" altLang="en-US" sz="5800" b="1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※1</a:t>
            </a:r>
            <a:r>
              <a:rPr lang="ja-JP" altLang="en-US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人２回まで実施可</a:t>
            </a:r>
            <a:endParaRPr lang="en-US" altLang="ja-JP" sz="65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ja-JP" altLang="en-US" sz="65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訪問型リエイブルメント事業の実施件数</a:t>
            </a:r>
            <a:endParaRPr lang="en-US" altLang="ja-JP" sz="65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57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R7.12</a:t>
            </a:r>
            <a:r>
              <a:rPr lang="ja-JP" altLang="en-US" sz="57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月末現在　</a:t>
            </a:r>
            <a:r>
              <a:rPr lang="ja-JP" altLang="en-US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８件卒業、</a:t>
            </a:r>
            <a:r>
              <a:rPr lang="en-US" altLang="ja-JP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58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件中断、８件継続中</a:t>
            </a:r>
            <a:endParaRPr lang="en-US" altLang="ja-JP" sz="65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lang="ja-JP" altLang="en-US" sz="65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リエイブルメント事業周知のための</a:t>
            </a:r>
            <a:endParaRPr lang="en-US" altLang="ja-JP" sz="65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関係者説明会の開催</a:t>
            </a:r>
            <a:endParaRPr lang="en-US" altLang="ja-JP" sz="6500" b="1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65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lang="ja-JP" altLang="en-US" sz="6500" b="1" dirty="0">
                <a:solidFill>
                  <a:srgbClr val="00B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リエイブルメント事業検討会、事例検討会の実施</a:t>
            </a:r>
            <a:endParaRPr lang="en-US" altLang="ja-JP" sz="4000" dirty="0">
              <a:solidFill>
                <a:srgbClr val="00B05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192" y="1207686"/>
            <a:ext cx="13004801" cy="20949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CABA6A-38ED-C51F-0E27-9A901A762C1C}"/>
              </a:ext>
            </a:extLst>
          </p:cNvPr>
          <p:cNvSpPr/>
          <p:nvPr/>
        </p:nvSpPr>
        <p:spPr>
          <a:xfrm>
            <a:off x="2757984" y="3436640"/>
            <a:ext cx="4032448" cy="504056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398057981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525736" y="283369"/>
            <a:ext cx="7200800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令和６年度の認定者分析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345716" y="1420416"/>
            <a:ext cx="12313368" cy="803852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en-US" altLang="ja-JP" sz="5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3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３９５件の新規申請者の認定結果内訳</a:t>
            </a:r>
            <a:endParaRPr lang="en-US" altLang="ja-JP" sz="3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endParaRPr lang="en-US" altLang="ja-JP" sz="6000" dirty="0">
              <a:solidFill>
                <a:srgbClr val="0070C0"/>
              </a:solidFill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66322"/>
            <a:ext cx="13004801" cy="20949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5ABA0D4-1822-3634-88A4-862614724D75}"/>
              </a:ext>
            </a:extLst>
          </p:cNvPr>
          <p:cNvSpPr txBox="1"/>
          <p:nvPr/>
        </p:nvSpPr>
        <p:spPr>
          <a:xfrm>
            <a:off x="957784" y="1254497"/>
            <a:ext cx="11017224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新規申請</a:t>
            </a:r>
            <a:r>
              <a:rPr lang="ja-JP" altLang="en-US" dirty="0"/>
              <a:t>・・・</a:t>
            </a:r>
            <a:r>
              <a:rPr lang="en-US" altLang="ja-JP" dirty="0"/>
              <a:t>395</a:t>
            </a:r>
            <a:r>
              <a:rPr lang="ja-JP" altLang="en-US" dirty="0"/>
              <a:t>件</a:t>
            </a: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更新申請・・・</a:t>
            </a: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510</a:t>
            </a: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件</a:t>
            </a: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dirty="0"/>
              <a:t>区分変更申請・・・</a:t>
            </a:r>
            <a:r>
              <a:rPr lang="en-US" altLang="ja-JP" dirty="0"/>
              <a:t>210</a:t>
            </a:r>
            <a:r>
              <a:rPr lang="ja-JP" altLang="en-US" dirty="0"/>
              <a:t>件</a:t>
            </a:r>
            <a:endParaRPr lang="en-US" altLang="ja-JP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5" name="右中かっこ 4">
            <a:extLst>
              <a:ext uri="{FF2B5EF4-FFF2-40B4-BE49-F238E27FC236}">
                <a16:creationId xmlns:a16="http://schemas.microsoft.com/office/drawing/2014/main" id="{05F07CFD-77EF-5205-ED84-48D6F0735DAD}"/>
              </a:ext>
            </a:extLst>
          </p:cNvPr>
          <p:cNvSpPr/>
          <p:nvPr/>
        </p:nvSpPr>
        <p:spPr>
          <a:xfrm>
            <a:off x="7150472" y="1564432"/>
            <a:ext cx="360040" cy="1296144"/>
          </a:xfrm>
          <a:prstGeom prst="righ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8D2226C-63B0-641D-6E3C-7CE32BF2DA6F}"/>
              </a:ext>
            </a:extLst>
          </p:cNvPr>
          <p:cNvSpPr txBox="1"/>
          <p:nvPr/>
        </p:nvSpPr>
        <p:spPr>
          <a:xfrm>
            <a:off x="7726536" y="1574663"/>
            <a:ext cx="3672408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dirty="0"/>
              <a:t>R6</a:t>
            </a:r>
            <a:r>
              <a:rPr lang="ja-JP" altLang="en-US" dirty="0"/>
              <a:t>認定審査件数</a:t>
            </a:r>
            <a:endParaRPr lang="en-US" altLang="ja-JP" dirty="0"/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dirty="0"/>
              <a:t>1,115</a:t>
            </a:r>
            <a:r>
              <a:rPr lang="ja-JP" altLang="en-US" dirty="0"/>
              <a:t>件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E3B186A1-DB8D-430F-11ED-7FA36C11B6A3}"/>
              </a:ext>
            </a:extLst>
          </p:cNvPr>
          <p:cNvGraphicFramePr>
            <a:graphicFrameLocks/>
          </p:cNvGraphicFramePr>
          <p:nvPr/>
        </p:nvGraphicFramePr>
        <p:xfrm>
          <a:off x="-122336" y="4014558"/>
          <a:ext cx="7497614" cy="5598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93A0ECE-FC12-DC4F-986B-F7B4A18AB784}"/>
              </a:ext>
            </a:extLst>
          </p:cNvPr>
          <p:cNvGraphicFramePr>
            <a:graphicFrameLocks noGrp="1"/>
          </p:cNvGraphicFramePr>
          <p:nvPr/>
        </p:nvGraphicFramePr>
        <p:xfrm>
          <a:off x="8173956" y="4019318"/>
          <a:ext cx="4089083" cy="5249970"/>
        </p:xfrm>
        <a:graphic>
          <a:graphicData uri="http://schemas.openxmlformats.org/drawingml/2006/table">
            <a:tbl>
              <a:tblPr/>
              <a:tblGrid>
                <a:gridCol w="2236763">
                  <a:extLst>
                    <a:ext uri="{9D8B030D-6E8A-4147-A177-3AD203B41FA5}">
                      <a16:colId xmlns:a16="http://schemas.microsoft.com/office/drawing/2014/main" val="216427740"/>
                    </a:ext>
                  </a:extLst>
                </a:gridCol>
                <a:gridCol w="1852320">
                  <a:extLst>
                    <a:ext uri="{9D8B030D-6E8A-4147-A177-3AD203B41FA5}">
                      <a16:colId xmlns:a16="http://schemas.microsoft.com/office/drawing/2014/main" val="4038767173"/>
                    </a:ext>
                  </a:extLst>
                </a:gridCol>
              </a:tblGrid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事業対象者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35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098106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要支援１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38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625515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要支援２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42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608780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要介護１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62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884567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要介護２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983576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要介護３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122798"/>
                  </a:ext>
                </a:extLst>
              </a:tr>
              <a:tr h="65899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要介護４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561179"/>
                  </a:ext>
                </a:extLst>
              </a:tr>
              <a:tr h="63702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要介護５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298991"/>
                  </a:ext>
                </a:extLst>
              </a:tr>
            </a:tbl>
          </a:graphicData>
        </a:graphic>
      </p:graphicFrame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1E879F2C-0218-74BE-54B4-E3C5FF5208D3}"/>
              </a:ext>
            </a:extLst>
          </p:cNvPr>
          <p:cNvSpPr/>
          <p:nvPr/>
        </p:nvSpPr>
        <p:spPr>
          <a:xfrm>
            <a:off x="8173956" y="4014558"/>
            <a:ext cx="4161092" cy="136959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0" name="左中かっこ 19">
            <a:extLst>
              <a:ext uri="{FF2B5EF4-FFF2-40B4-BE49-F238E27FC236}">
                <a16:creationId xmlns:a16="http://schemas.microsoft.com/office/drawing/2014/main" id="{D9E35D60-B1BC-F1CB-D892-13286197B4B7}"/>
              </a:ext>
            </a:extLst>
          </p:cNvPr>
          <p:cNvSpPr/>
          <p:nvPr/>
        </p:nvSpPr>
        <p:spPr>
          <a:xfrm>
            <a:off x="7150472" y="4732784"/>
            <a:ext cx="576064" cy="4536504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2655445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長泉町の概要"/>
          <p:cNvSpPr>
            <a:spLocks noGrp="1"/>
          </p:cNvSpPr>
          <p:nvPr>
            <p:ph type="ctrTitle"/>
          </p:nvPr>
        </p:nvSpPr>
        <p:spPr>
          <a:xfrm>
            <a:off x="525736" y="283369"/>
            <a:ext cx="10081120" cy="86506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6400"/>
            </a:lvl1pPr>
          </a:lstStyle>
          <a:p>
            <a:r>
              <a:rPr lang="ja-JP" altLang="en-US" sz="44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令和６年度介護保険事業状況報告より</a:t>
            </a:r>
            <a:endParaRPr sz="4400" dirty="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3" name="沿革・面積…"/>
          <p:cNvSpPr>
            <a:spLocks noGrp="1"/>
          </p:cNvSpPr>
          <p:nvPr>
            <p:ph type="subTitle" sz="half" idx="1"/>
          </p:nvPr>
        </p:nvSpPr>
        <p:spPr>
          <a:xfrm>
            <a:off x="345716" y="1420416"/>
            <a:ext cx="12313368" cy="803852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en-US" altLang="ja-JP" sz="5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3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3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6000" dirty="0">
              <a:solidFill>
                <a:srgbClr val="0070C0"/>
              </a:solidFill>
            </a:endParaRP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066322"/>
            <a:ext cx="13004801" cy="20949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C0D6C47-11CB-6D18-169D-BDA826D581CF}"/>
              </a:ext>
            </a:extLst>
          </p:cNvPr>
          <p:cNvGraphicFramePr>
            <a:graphicFrameLocks noGrp="1"/>
          </p:cNvGraphicFramePr>
          <p:nvPr/>
        </p:nvGraphicFramePr>
        <p:xfrm>
          <a:off x="525736" y="1636440"/>
          <a:ext cx="11211803" cy="748725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904656">
                  <a:extLst>
                    <a:ext uri="{9D8B030D-6E8A-4147-A177-3AD203B41FA5}">
                      <a16:colId xmlns:a16="http://schemas.microsoft.com/office/drawing/2014/main" val="2787387968"/>
                    </a:ext>
                  </a:extLst>
                </a:gridCol>
                <a:gridCol w="1130682">
                  <a:extLst>
                    <a:ext uri="{9D8B030D-6E8A-4147-A177-3AD203B41FA5}">
                      <a16:colId xmlns:a16="http://schemas.microsoft.com/office/drawing/2014/main" val="3908209194"/>
                    </a:ext>
                  </a:extLst>
                </a:gridCol>
                <a:gridCol w="1346489">
                  <a:extLst>
                    <a:ext uri="{9D8B030D-6E8A-4147-A177-3AD203B41FA5}">
                      <a16:colId xmlns:a16="http://schemas.microsoft.com/office/drawing/2014/main" val="2641158204"/>
                    </a:ext>
                  </a:extLst>
                </a:gridCol>
                <a:gridCol w="1414988">
                  <a:extLst>
                    <a:ext uri="{9D8B030D-6E8A-4147-A177-3AD203B41FA5}">
                      <a16:colId xmlns:a16="http://schemas.microsoft.com/office/drawing/2014/main" val="1875497640"/>
                    </a:ext>
                  </a:extLst>
                </a:gridCol>
                <a:gridCol w="1414988">
                  <a:extLst>
                    <a:ext uri="{9D8B030D-6E8A-4147-A177-3AD203B41FA5}">
                      <a16:colId xmlns:a16="http://schemas.microsoft.com/office/drawing/2014/main" val="2278355200"/>
                    </a:ext>
                  </a:extLst>
                </a:gridCol>
              </a:tblGrid>
              <a:tr h="59877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>
                          <a:effectLst/>
                        </a:rPr>
                        <a:t>全国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>
                          <a:effectLst/>
                        </a:rPr>
                        <a:t>静岡県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>
                          <a:effectLst/>
                        </a:rPr>
                        <a:t>長泉町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7599753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人あたり給付月額（在宅サービス）（要支援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21,854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22,152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22,517</a:t>
                      </a:r>
                      <a:endParaRPr lang="en-US" altLang="ja-JP" sz="2400" b="0" i="0" u="none" strike="noStrike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56163262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人あたり給付月額（在宅サービス）（要支援</a:t>
                      </a:r>
                      <a:r>
                        <a:rPr lang="en-US" altLang="ja-JP" sz="2800" u="none" strike="noStrike" dirty="0">
                          <a:effectLst/>
                        </a:rPr>
                        <a:t>2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（円）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29,424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29,183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33,750</a:t>
                      </a:r>
                      <a:endParaRPr lang="en-US" altLang="ja-JP" sz="2400" b="0" i="0" u="none" strike="noStrike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28029928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人あたり給付月額（在宅サービス）（要介護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92,800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96,032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106,757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27934571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人あたり給付月額（在宅サービス）（要介護</a:t>
                      </a:r>
                      <a:r>
                        <a:rPr lang="en-US" altLang="ja-JP" sz="2800" u="none" strike="noStrike" dirty="0">
                          <a:effectLst/>
                        </a:rPr>
                        <a:t>2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124,882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129,220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131,644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8725814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人あたり給付月額（在宅サービス）（要介護</a:t>
                      </a:r>
                      <a:r>
                        <a:rPr lang="en-US" altLang="ja-JP" sz="2800" u="none" strike="noStrike" dirty="0">
                          <a:effectLst/>
                        </a:rPr>
                        <a:t>3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191,728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191,009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202,031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9267026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人あたり給付月額（在宅サービス）（要介護</a:t>
                      </a:r>
                      <a:r>
                        <a:rPr lang="en-US" altLang="ja-JP" sz="2800" u="none" strike="noStrike" dirty="0">
                          <a:effectLst/>
                        </a:rPr>
                        <a:t>4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236,846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229,677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246,313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79906245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人あたり給付月額（在宅サービス）（要介護</a:t>
                      </a:r>
                      <a:r>
                        <a:rPr lang="en-US" altLang="ja-JP" sz="2800" u="none" strike="noStrike" dirty="0">
                          <a:effectLst/>
                        </a:rPr>
                        <a:t>5</a:t>
                      </a:r>
                      <a:r>
                        <a:rPr lang="ja-JP" altLang="en-US" sz="2800" u="none" strike="noStrike" dirty="0">
                          <a:effectLst/>
                        </a:rPr>
                        <a:t>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（円）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298,285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280,566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306,889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74360560"/>
                  </a:ext>
                </a:extLst>
              </a:tr>
              <a:tr h="6452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受給者</a:t>
                      </a:r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人あたり給付月額（在宅サービス）</a:t>
                      </a:r>
                      <a:r>
                        <a:rPr lang="en-US" altLang="ja-JP" sz="2800" u="none" strike="noStrike" dirty="0">
                          <a:effectLst/>
                        </a:rPr>
                        <a:t>(</a:t>
                      </a:r>
                      <a:r>
                        <a:rPr lang="ja-JP" altLang="en-US" sz="2800" u="none" strike="noStrike" dirty="0">
                          <a:effectLst/>
                        </a:rPr>
                        <a:t>合計）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（円）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122,940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>
                          <a:effectLst/>
                        </a:rPr>
                        <a:t>117,416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2400" u="none" strike="noStrike" dirty="0">
                          <a:effectLst/>
                        </a:rPr>
                        <a:t>123,844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3794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22580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4472</TotalTime>
  <Words>1199</Words>
  <Application>Microsoft Office PowerPoint</Application>
  <PresentationFormat>ユーザー設定</PresentationFormat>
  <Paragraphs>219</Paragraphs>
  <Slides>11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3" baseType="lpstr">
      <vt:lpstr>Helvetica Neue</vt:lpstr>
      <vt:lpstr>UD デジタル 教科書体 NK-B</vt:lpstr>
      <vt:lpstr>UD デジタル 教科書体 NK-R</vt:lpstr>
      <vt:lpstr>UD デジタル 教科書体 NP-B</vt:lpstr>
      <vt:lpstr>ヒラギノ角ゴ ProN W3</vt:lpstr>
      <vt:lpstr>メイリオ</vt:lpstr>
      <vt:lpstr>游ゴシック</vt:lpstr>
      <vt:lpstr>游ゴシック Light</vt:lpstr>
      <vt:lpstr>Arial</vt:lpstr>
      <vt:lpstr>Calibri</vt:lpstr>
      <vt:lpstr>White</vt:lpstr>
      <vt:lpstr>Office テーマ</vt:lpstr>
      <vt:lpstr>PowerPoint プレゼンテーション</vt:lpstr>
      <vt:lpstr>長泉町の高齢化の状況</vt:lpstr>
      <vt:lpstr>今までの現状</vt:lpstr>
      <vt:lpstr>現状打破策！</vt:lpstr>
      <vt:lpstr>令和７年度の長泉町のリエイブルメント事業</vt:lpstr>
      <vt:lpstr>長泉町版リエイブルメント支援　サービス・活動Cの流れ</vt:lpstr>
      <vt:lpstr>令和７年度の長泉町のリエイブルメント事業</vt:lpstr>
      <vt:lpstr>令和６年度の認定者分析</vt:lpstr>
      <vt:lpstr>令和６年度介護保険事業状況報告より</vt:lpstr>
      <vt:lpstr>給付費削減見込み額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行政課</dc:creator>
  <cp:lastModifiedBy>宇津木 美保</cp:lastModifiedBy>
  <cp:revision>97</cp:revision>
  <cp:lastPrinted>2025-11-11T23:58:56Z</cp:lastPrinted>
  <dcterms:modified xsi:type="dcterms:W3CDTF">2026-01-06T02:22:14Z</dcterms:modified>
</cp:coreProperties>
</file>